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1" r:id="rId3"/>
    <p:sldId id="265" r:id="rId4"/>
    <p:sldId id="266" r:id="rId5"/>
    <p:sldId id="278" r:id="rId6"/>
    <p:sldId id="276" r:id="rId7"/>
    <p:sldId id="273" r:id="rId8"/>
    <p:sldId id="279" r:id="rId9"/>
    <p:sldId id="280" r:id="rId10"/>
    <p:sldId id="281" r:id="rId11"/>
    <p:sldId id="283" r:id="rId12"/>
    <p:sldId id="282"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6193"/>
    <a:srgbClr val="156E30"/>
    <a:srgbClr val="3A87C4"/>
    <a:srgbClr val="3579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6331" autoAdjust="0"/>
  </p:normalViewPr>
  <p:slideViewPr>
    <p:cSldViewPr snapToGrid="0">
      <p:cViewPr varScale="1">
        <p:scale>
          <a:sx n="68" d="100"/>
          <a:sy n="68" d="100"/>
        </p:scale>
        <p:origin x="966" y="60"/>
      </p:cViewPr>
      <p:guideLst/>
    </p:cSldViewPr>
  </p:slideViewPr>
  <p:outlineViewPr>
    <p:cViewPr>
      <p:scale>
        <a:sx n="33" d="100"/>
        <a:sy n="33" d="100"/>
      </p:scale>
      <p:origin x="0" y="-7476"/>
    </p:cViewPr>
  </p:outlineViewPr>
  <p:notesTextViewPr>
    <p:cViewPr>
      <p:scale>
        <a:sx n="1" d="1"/>
        <a:sy n="1" d="1"/>
      </p:scale>
      <p:origin x="0" y="0"/>
    </p:cViewPr>
  </p:notesTextViewPr>
  <p:notesViewPr>
    <p:cSldViewPr snapToGrid="0">
      <p:cViewPr varScale="1">
        <p:scale>
          <a:sx n="86" d="100"/>
          <a:sy n="86"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533AF-94C2-4162-B77D-5499BFF6ECB2}" type="datetimeFigureOut">
              <a:rPr lang="en-US" smtClean="0"/>
              <a:t>3/9/2026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953B73-EBFC-4F66-B633-86B046E27C9A}" type="slidenum">
              <a:rPr lang="en-US" smtClean="0"/>
              <a:t>‹#›</a:t>
            </a:fld>
            <a:endParaRPr lang="en-US" dirty="0"/>
          </a:p>
        </p:txBody>
      </p:sp>
    </p:spTree>
    <p:extLst>
      <p:ext uri="{BB962C8B-B14F-4D97-AF65-F5344CB8AC3E}">
        <p14:creationId xmlns:p14="http://schemas.microsoft.com/office/powerpoint/2010/main" val="248703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entire staff was not present on April 15, 2023. Debby was kind enough to come out of retirement to help us out. The value of her experience and skills cannot be overstated. BRigete came to us from the City of Grand Prairie and assisted with recruiting Felicia from there as well. </a:t>
            </a:r>
          </a:p>
        </p:txBody>
      </p:sp>
      <p:sp>
        <p:nvSpPr>
          <p:cNvPr id="4" name="Slide Number Placeholder 3"/>
          <p:cNvSpPr>
            <a:spLocks noGrp="1"/>
          </p:cNvSpPr>
          <p:nvPr>
            <p:ph type="sldNum" sz="quarter" idx="5"/>
          </p:nvPr>
        </p:nvSpPr>
        <p:spPr/>
        <p:txBody>
          <a:bodyPr/>
          <a:lstStyle/>
          <a:p>
            <a:fld id="{AD2EC453-FFF3-4E25-A0CD-FD5350650219}" type="slidenum">
              <a:rPr lang="en-US" smtClean="0"/>
              <a:t>2</a:t>
            </a:fld>
            <a:endParaRPr lang="en-US" dirty="0"/>
          </a:p>
        </p:txBody>
      </p:sp>
    </p:spTree>
    <p:extLst>
      <p:ext uri="{BB962C8B-B14F-4D97-AF65-F5344CB8AC3E}">
        <p14:creationId xmlns:p14="http://schemas.microsoft.com/office/powerpoint/2010/main" val="205094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includes</a:t>
            </a:r>
            <a:r>
              <a:rPr lang="en-US" baseline="0" dirty="0"/>
              <a:t> Fines and Fees, Charges for Services, Grants and Contributions (FY22 and 23), Intergovernmental, Licenses and Permits, Transfers from other Funds, Investment Revenue, ETC</a:t>
            </a:r>
            <a:endParaRPr lang="en-US" dirty="0"/>
          </a:p>
        </p:txBody>
      </p:sp>
      <p:sp>
        <p:nvSpPr>
          <p:cNvPr id="4" name="Slide Number Placeholder 3"/>
          <p:cNvSpPr>
            <a:spLocks noGrp="1"/>
          </p:cNvSpPr>
          <p:nvPr>
            <p:ph type="sldNum" sz="quarter" idx="5"/>
          </p:nvPr>
        </p:nvSpPr>
        <p:spPr/>
        <p:txBody>
          <a:bodyPr/>
          <a:lstStyle/>
          <a:p>
            <a:fld id="{ED953B73-EBFC-4F66-B633-86B046E27C9A}" type="slidenum">
              <a:rPr lang="en-US" smtClean="0"/>
              <a:t>8</a:t>
            </a:fld>
            <a:endParaRPr lang="en-US" dirty="0"/>
          </a:p>
        </p:txBody>
      </p:sp>
    </p:spTree>
    <p:extLst>
      <p:ext uri="{BB962C8B-B14F-4D97-AF65-F5344CB8AC3E}">
        <p14:creationId xmlns:p14="http://schemas.microsoft.com/office/powerpoint/2010/main" val="2404755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CECA874-F502-4C7D-AB09-C7121E83D4BD}"/>
              </a:ext>
            </a:extLst>
          </p:cNvPr>
          <p:cNvSpPr/>
          <p:nvPr userDrawn="1"/>
        </p:nvSpPr>
        <p:spPr>
          <a:xfrm>
            <a:off x="0" y="4014258"/>
            <a:ext cx="1024467" cy="2844800"/>
          </a:xfrm>
          <a:prstGeom prst="triangle">
            <a:avLst>
              <a:gd name="adj" fmla="val 0"/>
            </a:avLst>
          </a:pr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156E3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156E3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rgbClr val="29619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rgbClr val="156E3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507067" y="2404534"/>
            <a:ext cx="7766936" cy="1646302"/>
          </a:xfrm>
        </p:spPr>
        <p:txBody>
          <a:bodyPr anchor="b">
            <a:noAutofit/>
          </a:bodyPr>
          <a:lstStyle>
            <a:lvl1pPr algn="r">
              <a:defRPr sz="5400" b="1">
                <a:solidFill>
                  <a:srgbClr val="156E3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rgbClr val="296193"/>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5" name="Picture 4">
            <a:extLst>
              <a:ext uri="{FF2B5EF4-FFF2-40B4-BE49-F238E27FC236}">
                <a16:creationId xmlns:a16="http://schemas.microsoft.com/office/drawing/2014/main" id="{D6500C86-6C4B-42C3-B184-9D0EB4C9570A}"/>
              </a:ext>
            </a:extLst>
          </p:cNvPr>
          <p:cNvPicPr>
            <a:picLocks noChangeAspect="1"/>
          </p:cNvPicPr>
          <p:nvPr userDrawn="1"/>
        </p:nvPicPr>
        <p:blipFill>
          <a:blip r:embed="rId2"/>
          <a:stretch>
            <a:fillRect/>
          </a:stretch>
        </p:blipFill>
        <p:spPr>
          <a:xfrm>
            <a:off x="995622" y="149909"/>
            <a:ext cx="3472862" cy="20070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1333500"/>
            <a:ext cx="8596668" cy="26797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1447800"/>
            <a:ext cx="8094134" cy="21844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rgbClr val="296193"/>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51395" y="16666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156E30"/>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156E30"/>
                </a:solidFill>
                <a:latin typeface="Arial"/>
              </a:rPr>
              <a:t>”</a:t>
            </a:r>
            <a:endParaRPr lang="en-US" dirty="0">
              <a:solidFill>
                <a:srgbClr val="156E3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1371600"/>
            <a:ext cx="8588203" cy="2260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55C6B4A9-1611-4792-9094-5F34BCA07E0B}" type="datetimeFigureOut">
              <a:rPr lang="en-US" dirty="0"/>
              <a:t>3/9/2026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3/9/2026</a:t>
            </a:fld>
            <a:endParaRPr lang="en-US" dirty="0"/>
          </a:p>
        </p:txBody>
      </p:sp>
      <p:sp>
        <p:nvSpPr>
          <p:cNvPr id="5" name="Footer Placeholder 4"/>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24100" y="866775"/>
            <a:ext cx="6949902" cy="13208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77334" y="2303464"/>
            <a:ext cx="8596668"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324338" y="6308062"/>
            <a:ext cx="683339" cy="365125"/>
          </a:xfrm>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DB43935A-9B8B-423E-9B06-F373B2EE6EE5}"/>
              </a:ext>
            </a:extLst>
          </p:cNvPr>
          <p:cNvPicPr>
            <a:picLocks noChangeAspect="1"/>
          </p:cNvPicPr>
          <p:nvPr userDrawn="1"/>
        </p:nvPicPr>
        <p:blipFill>
          <a:blip r:embed="rId2"/>
          <a:stretch>
            <a:fillRect/>
          </a:stretch>
        </p:blipFill>
        <p:spPr>
          <a:xfrm>
            <a:off x="133346" y="161925"/>
            <a:ext cx="1984592" cy="1144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rgbClr val="29619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1352913" y="6336637"/>
            <a:ext cx="683339" cy="365125"/>
          </a:xfrm>
        </p:spPr>
        <p:txBody>
          <a:bodyPr/>
          <a:lstStyle>
            <a:lvl1pPr>
              <a:defRPr b="1">
                <a:solidFill>
                  <a:schemeClr val="bg1"/>
                </a:solidFill>
                <a:latin typeface="Arial" panose="020B0604020202020204" pitchFamily="34" charset="0"/>
                <a:cs typeface="Arial" panose="020B0604020202020204" pitchFamily="34" charset="0"/>
              </a:defRPr>
            </a:lvl1pPr>
          </a:lstStyle>
          <a:p>
            <a:fld id="{6FF9F0C5-380F-41C2-899A-BAC0F0927E1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3/9/2026</a:t>
            </a:fld>
            <a:endParaRPr lang="en-US" dirty="0"/>
          </a:p>
        </p:txBody>
      </p:sp>
      <p:sp>
        <p:nvSpPr>
          <p:cNvPr id="8" name="Footer Placeholder 7"/>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6" name="Title 1">
            <a:extLst>
              <a:ext uri="{FF2B5EF4-FFF2-40B4-BE49-F238E27FC236}">
                <a16:creationId xmlns:a16="http://schemas.microsoft.com/office/drawing/2014/main" id="{6DE33E98-CD22-41E1-B78E-109A8893FB37}"/>
              </a:ext>
            </a:extLst>
          </p:cNvPr>
          <p:cNvSpPr txBox="1">
            <a:spLocks/>
          </p:cNvSpPr>
          <p:nvPr userDrawn="1"/>
        </p:nvSpPr>
        <p:spPr>
          <a:xfrm>
            <a:off x="2158207" y="962025"/>
            <a:ext cx="7334870"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b="1" kern="1200">
                <a:solidFill>
                  <a:srgbClr val="156E30"/>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05133" y="6041362"/>
            <a:ext cx="911939" cy="365125"/>
          </a:xfrm>
          <a:prstGeom prst="rect">
            <a:avLst/>
          </a:prstGeom>
        </p:spPr>
        <p:txBody>
          <a:bodyPr/>
          <a:lstStyle/>
          <a:p>
            <a:fld id="{B61BEF0D-F0BB-DE4B-95CE-6DB70DBA9567}" type="datetimeFigureOut">
              <a:rPr lang="en-US" dirty="0"/>
              <a:pPr/>
              <a:t>3/9/2026</a:t>
            </a:fld>
            <a:endParaRPr lang="en-US" dirty="0"/>
          </a:p>
        </p:txBody>
      </p:sp>
      <p:sp>
        <p:nvSpPr>
          <p:cNvPr id="3" name="Footer Placeholder 2"/>
          <p:cNvSpPr>
            <a:spLocks noGrp="1"/>
          </p:cNvSpPr>
          <p:nvPr>
            <p:ph type="ftr" sz="quarter" idx="11"/>
          </p:nvPr>
        </p:nvSpPr>
        <p:spPr>
          <a:xfrm>
            <a:off x="677334" y="6041362"/>
            <a:ext cx="6297612"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216535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344381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209800" y="609600"/>
            <a:ext cx="7064202"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3"/>
          <p:cNvSpPr/>
          <p:nvPr/>
        </p:nvSpPr>
        <p:spPr>
          <a:xfrm>
            <a:off x="9679561" y="0"/>
            <a:ext cx="2512440"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649397" y="-16934"/>
            <a:ext cx="2542603"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rgbClr val="156E3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rgbClr val="29619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2158207" y="962025"/>
            <a:ext cx="7334870"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96409" y="2513014"/>
            <a:ext cx="8596668"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18076" y="6306079"/>
            <a:ext cx="683339" cy="365125"/>
          </a:xfrm>
          <a:prstGeom prst="rect">
            <a:avLst/>
          </a:prstGeom>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
        <p:nvSpPr>
          <p:cNvPr id="18" name="Isosceles Triangle 17">
            <a:extLst>
              <a:ext uri="{FF2B5EF4-FFF2-40B4-BE49-F238E27FC236}">
                <a16:creationId xmlns:a16="http://schemas.microsoft.com/office/drawing/2014/main" id="{30FF62EA-5D52-4D79-8363-D5F7A2EFBD31}"/>
              </a:ext>
            </a:extLst>
          </p:cNvPr>
          <p:cNvSpPr/>
          <p:nvPr userDrawn="1"/>
        </p:nvSpPr>
        <p:spPr>
          <a:xfrm>
            <a:off x="0" y="4014258"/>
            <a:ext cx="1024467" cy="2844800"/>
          </a:xfrm>
          <a:prstGeom prst="triangle">
            <a:avLst>
              <a:gd name="adj" fmla="val 0"/>
            </a:avLst>
          </a:prstGeom>
          <a:solidFill>
            <a:srgbClr val="3A87C4">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rgbClr val="156E3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 name="Picture 18">
            <a:extLst>
              <a:ext uri="{FF2B5EF4-FFF2-40B4-BE49-F238E27FC236}">
                <a16:creationId xmlns:a16="http://schemas.microsoft.com/office/drawing/2014/main" id="{D77945FE-2BBB-4EAD-956D-C1401A8B7CBF}"/>
              </a:ext>
            </a:extLst>
          </p:cNvPr>
          <p:cNvPicPr>
            <a:picLocks noChangeAspect="1"/>
          </p:cNvPicPr>
          <p:nvPr userDrawn="1"/>
        </p:nvPicPr>
        <p:blipFill>
          <a:blip r:embed="rId18"/>
          <a:stretch>
            <a:fillRect/>
          </a:stretch>
        </p:blipFill>
        <p:spPr>
          <a:xfrm>
            <a:off x="133346" y="161925"/>
            <a:ext cx="1984592" cy="11444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b="1" kern="1200">
          <a:solidFill>
            <a:srgbClr val="156E30"/>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156E30"/>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156E30"/>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156E30"/>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156E30"/>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156E30"/>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C7C5-F3DB-4FE1-99CF-03519381617D}"/>
              </a:ext>
            </a:extLst>
          </p:cNvPr>
          <p:cNvSpPr>
            <a:spLocks noGrp="1"/>
          </p:cNvSpPr>
          <p:nvPr>
            <p:ph type="ctrTitle"/>
          </p:nvPr>
        </p:nvSpPr>
        <p:spPr/>
        <p:txBody>
          <a:bodyPr/>
          <a:lstStyle/>
          <a:p>
            <a:r>
              <a:rPr lang="en-US" dirty="0"/>
              <a:t>Department of Finance</a:t>
            </a:r>
            <a:br>
              <a:rPr lang="en-US" dirty="0"/>
            </a:br>
            <a:r>
              <a:rPr lang="en-US" dirty="0"/>
              <a:t>2025 Year In Review</a:t>
            </a:r>
          </a:p>
        </p:txBody>
      </p:sp>
      <p:sp>
        <p:nvSpPr>
          <p:cNvPr id="3" name="Subtitle 2">
            <a:extLst>
              <a:ext uri="{FF2B5EF4-FFF2-40B4-BE49-F238E27FC236}">
                <a16:creationId xmlns:a16="http://schemas.microsoft.com/office/drawing/2014/main" id="{6A06B42A-42AF-442A-91B2-87E6DCB721CA}"/>
              </a:ext>
            </a:extLst>
          </p:cNvPr>
          <p:cNvSpPr>
            <a:spLocks noGrp="1"/>
          </p:cNvSpPr>
          <p:nvPr>
            <p:ph type="subTitle" idx="1"/>
          </p:nvPr>
        </p:nvSpPr>
        <p:spPr/>
        <p:txBody>
          <a:bodyPr/>
          <a:lstStyle/>
          <a:p>
            <a:pPr>
              <a:spcBef>
                <a:spcPts val="0"/>
              </a:spcBef>
            </a:pPr>
            <a:r>
              <a:rPr lang="en-US" dirty="0"/>
              <a:t>Presented by Jon Horton, CPA</a:t>
            </a:r>
          </a:p>
          <a:p>
            <a:pPr>
              <a:spcBef>
                <a:spcPts val="0"/>
              </a:spcBef>
            </a:pPr>
            <a:r>
              <a:rPr lang="en-US" dirty="0"/>
              <a:t>Director </a:t>
            </a:r>
          </a:p>
        </p:txBody>
      </p:sp>
    </p:spTree>
    <p:extLst>
      <p:ext uri="{BB962C8B-B14F-4D97-AF65-F5344CB8AC3E}">
        <p14:creationId xmlns:p14="http://schemas.microsoft.com/office/powerpoint/2010/main" val="372903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53DB-46FF-4F5A-A663-57F6BC8D6210}"/>
              </a:ext>
            </a:extLst>
          </p:cNvPr>
          <p:cNvSpPr>
            <a:spLocks noGrp="1"/>
          </p:cNvSpPr>
          <p:nvPr>
            <p:ph type="title"/>
          </p:nvPr>
        </p:nvSpPr>
        <p:spPr/>
        <p:txBody>
          <a:bodyPr/>
          <a:lstStyle/>
          <a:p>
            <a:r>
              <a:rPr lang="en-US" dirty="0"/>
              <a:t>General Fund Revenue Analysis </a:t>
            </a:r>
          </a:p>
        </p:txBody>
      </p:sp>
      <p:sp>
        <p:nvSpPr>
          <p:cNvPr id="3" name="Content Placeholder 2">
            <a:extLst>
              <a:ext uri="{FF2B5EF4-FFF2-40B4-BE49-F238E27FC236}">
                <a16:creationId xmlns:a16="http://schemas.microsoft.com/office/drawing/2014/main" id="{0250377F-37A6-451D-984D-F20DE4199590}"/>
              </a:ext>
            </a:extLst>
          </p:cNvPr>
          <p:cNvSpPr>
            <a:spLocks noGrp="1"/>
          </p:cNvSpPr>
          <p:nvPr>
            <p:ph idx="1"/>
          </p:nvPr>
        </p:nvSpPr>
        <p:spPr/>
        <p:txBody>
          <a:bodyPr>
            <a:normAutofit lnSpcReduction="10000"/>
          </a:bodyPr>
          <a:lstStyle/>
          <a:p>
            <a:r>
              <a:rPr lang="en-US" dirty="0"/>
              <a:t>Additional resources from General Fund revenue sources between FY22 and FY26 budgets</a:t>
            </a:r>
          </a:p>
          <a:p>
            <a:pPr lvl="1"/>
            <a:r>
              <a:rPr lang="en-US" dirty="0"/>
              <a:t>9 new personnel</a:t>
            </a:r>
          </a:p>
          <a:p>
            <a:pPr lvl="2"/>
            <a:r>
              <a:rPr lang="en-US" dirty="0"/>
              <a:t>Court – 2</a:t>
            </a:r>
          </a:p>
          <a:p>
            <a:pPr lvl="2"/>
            <a:r>
              <a:rPr lang="en-US" dirty="0"/>
              <a:t>Community Development – 1</a:t>
            </a:r>
          </a:p>
          <a:p>
            <a:pPr lvl="2"/>
            <a:r>
              <a:rPr lang="en-US" dirty="0"/>
              <a:t>Library – 1</a:t>
            </a:r>
          </a:p>
          <a:p>
            <a:pPr lvl="2"/>
            <a:r>
              <a:rPr lang="en-US" dirty="0"/>
              <a:t>Fire Department – 2</a:t>
            </a:r>
          </a:p>
          <a:p>
            <a:pPr lvl="2"/>
            <a:r>
              <a:rPr lang="en-US" dirty="0"/>
              <a:t>Public Works – 3</a:t>
            </a:r>
          </a:p>
          <a:p>
            <a:pPr lvl="1"/>
            <a:r>
              <a:rPr lang="en-US" dirty="0"/>
              <a:t>New software for Court, Community Development, and Finance </a:t>
            </a:r>
          </a:p>
          <a:p>
            <a:pPr lvl="1"/>
            <a:r>
              <a:rPr lang="en-US" dirty="0"/>
              <a:t>Pavement Management System for Public Works </a:t>
            </a:r>
          </a:p>
          <a:p>
            <a:pPr lvl="1"/>
            <a:r>
              <a:rPr lang="en-US" dirty="0"/>
              <a:t>Vehicles Purchased (new): 5 Patrol Vehicles, 1 Animal Control Vehicle, 1 Truck for Community Development, 1 Truck for the Fire Department</a:t>
            </a:r>
          </a:p>
        </p:txBody>
      </p:sp>
    </p:spTree>
    <p:extLst>
      <p:ext uri="{BB962C8B-B14F-4D97-AF65-F5344CB8AC3E}">
        <p14:creationId xmlns:p14="http://schemas.microsoft.com/office/powerpoint/2010/main" val="3294608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A949A-2AC4-D314-10D2-CAE768EEAB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91246-1C40-FE7E-F1E0-835A9BB12312}"/>
              </a:ext>
            </a:extLst>
          </p:cNvPr>
          <p:cNvSpPr>
            <a:spLocks noGrp="1"/>
          </p:cNvSpPr>
          <p:nvPr>
            <p:ph type="ctrTitle"/>
          </p:nvPr>
        </p:nvSpPr>
        <p:spPr>
          <a:xfrm>
            <a:off x="1394233" y="2404534"/>
            <a:ext cx="8039477" cy="1646302"/>
          </a:xfrm>
        </p:spPr>
        <p:txBody>
          <a:bodyPr/>
          <a:lstStyle/>
          <a:p>
            <a:r>
              <a:rPr lang="en-US" dirty="0"/>
              <a:t>Information Technology</a:t>
            </a:r>
            <a:br>
              <a:rPr lang="en-US" dirty="0"/>
            </a:br>
            <a:r>
              <a:rPr lang="en-US" dirty="0"/>
              <a:t>2025 Year In Review</a:t>
            </a:r>
          </a:p>
        </p:txBody>
      </p:sp>
      <p:sp>
        <p:nvSpPr>
          <p:cNvPr id="3" name="Subtitle 2">
            <a:extLst>
              <a:ext uri="{FF2B5EF4-FFF2-40B4-BE49-F238E27FC236}">
                <a16:creationId xmlns:a16="http://schemas.microsoft.com/office/drawing/2014/main" id="{2B095B9C-C6D0-581F-9259-B5D5125E646F}"/>
              </a:ext>
            </a:extLst>
          </p:cNvPr>
          <p:cNvSpPr>
            <a:spLocks noGrp="1"/>
          </p:cNvSpPr>
          <p:nvPr>
            <p:ph type="subTitle" idx="1"/>
          </p:nvPr>
        </p:nvSpPr>
        <p:spPr/>
        <p:txBody>
          <a:bodyPr/>
          <a:lstStyle/>
          <a:p>
            <a:pPr>
              <a:spcBef>
                <a:spcPts val="0"/>
              </a:spcBef>
            </a:pPr>
            <a:r>
              <a:rPr lang="en-US" dirty="0"/>
              <a:t>Presented by Jon Horton, CPA</a:t>
            </a:r>
          </a:p>
          <a:p>
            <a:pPr>
              <a:spcBef>
                <a:spcPts val="0"/>
              </a:spcBef>
            </a:pPr>
            <a:r>
              <a:rPr lang="en-US" dirty="0"/>
              <a:t> </a:t>
            </a:r>
          </a:p>
        </p:txBody>
      </p:sp>
    </p:spTree>
    <p:extLst>
      <p:ext uri="{BB962C8B-B14F-4D97-AF65-F5344CB8AC3E}">
        <p14:creationId xmlns:p14="http://schemas.microsoft.com/office/powerpoint/2010/main" val="396120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795C-B925-02A4-D41A-E1727796E733}"/>
              </a:ext>
            </a:extLst>
          </p:cNvPr>
          <p:cNvSpPr>
            <a:spLocks noGrp="1"/>
          </p:cNvSpPr>
          <p:nvPr>
            <p:ph type="title"/>
          </p:nvPr>
        </p:nvSpPr>
        <p:spPr/>
        <p:txBody>
          <a:bodyPr/>
          <a:lstStyle/>
          <a:p>
            <a:r>
              <a:rPr lang="en-US" dirty="0"/>
              <a:t>In partnership with NetGenius </a:t>
            </a:r>
          </a:p>
        </p:txBody>
      </p:sp>
      <p:sp>
        <p:nvSpPr>
          <p:cNvPr id="3" name="Content Placeholder 2">
            <a:extLst>
              <a:ext uri="{FF2B5EF4-FFF2-40B4-BE49-F238E27FC236}">
                <a16:creationId xmlns:a16="http://schemas.microsoft.com/office/drawing/2014/main" id="{A891E64E-6EE0-990E-AF87-0791396EA685}"/>
              </a:ext>
            </a:extLst>
          </p:cNvPr>
          <p:cNvSpPr>
            <a:spLocks noGrp="1"/>
          </p:cNvSpPr>
          <p:nvPr>
            <p:ph idx="1"/>
          </p:nvPr>
        </p:nvSpPr>
        <p:spPr/>
        <p:txBody>
          <a:bodyPr>
            <a:normAutofit/>
          </a:bodyPr>
          <a:lstStyle/>
          <a:p>
            <a:r>
              <a:rPr lang="en-US" sz="2400" dirty="0"/>
              <a:t>Service Statistics:</a:t>
            </a:r>
          </a:p>
          <a:p>
            <a:pPr lvl="1"/>
            <a:r>
              <a:rPr lang="en-US" sz="2000" dirty="0"/>
              <a:t>756 user submitted tickets, all closed</a:t>
            </a:r>
          </a:p>
          <a:p>
            <a:pPr lvl="1"/>
            <a:r>
              <a:rPr lang="en-US" sz="2000" dirty="0"/>
              <a:t>247 automated system tickets, all closed</a:t>
            </a:r>
          </a:p>
          <a:p>
            <a:pPr lvl="1"/>
            <a:r>
              <a:rPr lang="en-US" sz="2000" dirty="0"/>
              <a:t>7 hours and 29 minutes of phone calls</a:t>
            </a:r>
          </a:p>
          <a:p>
            <a:pPr lvl="2"/>
            <a:r>
              <a:rPr lang="en-US" sz="1800" dirty="0"/>
              <a:t>3 hours and 15 minutes of inbound calls</a:t>
            </a:r>
          </a:p>
          <a:p>
            <a:pPr lvl="2"/>
            <a:r>
              <a:rPr lang="en-US" sz="1800" dirty="0"/>
              <a:t>3 hours and 39 minutes of outbound calls</a:t>
            </a:r>
          </a:p>
        </p:txBody>
      </p:sp>
      <p:pic>
        <p:nvPicPr>
          <p:cNvPr id="1026" name="Picture 2">
            <a:extLst>
              <a:ext uri="{FF2B5EF4-FFF2-40B4-BE49-F238E27FC236}">
                <a16:creationId xmlns:a16="http://schemas.microsoft.com/office/drawing/2014/main" id="{4C02589C-CE06-A8B6-43AF-60C8854DD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555" y="1398589"/>
            <a:ext cx="3324225" cy="90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17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DF7C2-D076-D20B-2B60-2D2552434C6D}"/>
              </a:ext>
            </a:extLst>
          </p:cNvPr>
          <p:cNvSpPr>
            <a:spLocks noGrp="1"/>
          </p:cNvSpPr>
          <p:nvPr>
            <p:ph type="title"/>
          </p:nvPr>
        </p:nvSpPr>
        <p:spPr/>
        <p:txBody>
          <a:bodyPr/>
          <a:lstStyle/>
          <a:p>
            <a:r>
              <a:rPr lang="en-US" dirty="0"/>
              <a:t>Major Projects in 2025</a:t>
            </a:r>
          </a:p>
        </p:txBody>
      </p:sp>
      <p:sp>
        <p:nvSpPr>
          <p:cNvPr id="3" name="Content Placeholder 2">
            <a:extLst>
              <a:ext uri="{FF2B5EF4-FFF2-40B4-BE49-F238E27FC236}">
                <a16:creationId xmlns:a16="http://schemas.microsoft.com/office/drawing/2014/main" id="{FFB2DEEA-5ADA-2D1E-2F10-307D119BD9A8}"/>
              </a:ext>
            </a:extLst>
          </p:cNvPr>
          <p:cNvSpPr>
            <a:spLocks noGrp="1"/>
          </p:cNvSpPr>
          <p:nvPr>
            <p:ph idx="1"/>
          </p:nvPr>
        </p:nvSpPr>
        <p:spPr/>
        <p:txBody>
          <a:bodyPr/>
          <a:lstStyle/>
          <a:p>
            <a:r>
              <a:rPr lang="en-US" dirty="0"/>
              <a:t>Tyler deployment assistance</a:t>
            </a:r>
          </a:p>
          <a:p>
            <a:r>
              <a:rPr lang="en-US" dirty="0"/>
              <a:t>Temporary Fire Station setup</a:t>
            </a:r>
          </a:p>
          <a:p>
            <a:r>
              <a:rPr lang="en-US" dirty="0"/>
              <a:t>Library cabling moves and fixes</a:t>
            </a:r>
          </a:p>
          <a:p>
            <a:r>
              <a:rPr lang="en-US" dirty="0"/>
              <a:t>Moving the server room to a secure and structurally sound area</a:t>
            </a:r>
          </a:p>
          <a:p>
            <a:r>
              <a:rPr lang="en-US" dirty="0"/>
              <a:t>Shift to Microsoft 365</a:t>
            </a:r>
          </a:p>
          <a:p>
            <a:r>
              <a:rPr lang="en-US" dirty="0"/>
              <a:t>Participation in Emergency Management tabletop exercises</a:t>
            </a:r>
          </a:p>
        </p:txBody>
      </p:sp>
      <p:pic>
        <p:nvPicPr>
          <p:cNvPr id="5" name="Picture 4">
            <a:extLst>
              <a:ext uri="{FF2B5EF4-FFF2-40B4-BE49-F238E27FC236}">
                <a16:creationId xmlns:a16="http://schemas.microsoft.com/office/drawing/2014/main" id="{0D546603-9C29-F275-EA97-A7E362428DF3}"/>
              </a:ext>
            </a:extLst>
          </p:cNvPr>
          <p:cNvPicPr>
            <a:picLocks noChangeAspect="1"/>
          </p:cNvPicPr>
          <p:nvPr/>
        </p:nvPicPr>
        <p:blipFill>
          <a:blip r:embed="rId2"/>
          <a:stretch>
            <a:fillRect/>
          </a:stretch>
        </p:blipFill>
        <p:spPr>
          <a:xfrm>
            <a:off x="7657157" y="1372320"/>
            <a:ext cx="3608938" cy="4811917"/>
          </a:xfrm>
          <a:prstGeom prst="rect">
            <a:avLst/>
          </a:prstGeom>
        </p:spPr>
      </p:pic>
    </p:spTree>
    <p:extLst>
      <p:ext uri="{BB962C8B-B14F-4D97-AF65-F5344CB8AC3E}">
        <p14:creationId xmlns:p14="http://schemas.microsoft.com/office/powerpoint/2010/main" val="9046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E333-38FD-430D-891E-07FC223B31FA}"/>
              </a:ext>
            </a:extLst>
          </p:cNvPr>
          <p:cNvSpPr>
            <a:spLocks noGrp="1"/>
          </p:cNvSpPr>
          <p:nvPr>
            <p:ph type="title"/>
          </p:nvPr>
        </p:nvSpPr>
        <p:spPr/>
        <p:txBody>
          <a:bodyPr/>
          <a:lstStyle/>
          <a:p>
            <a:r>
              <a:rPr lang="en-US" dirty="0"/>
              <a:t>Department of Finance </a:t>
            </a:r>
          </a:p>
        </p:txBody>
      </p:sp>
      <p:sp>
        <p:nvSpPr>
          <p:cNvPr id="3" name="Content Placeholder 2">
            <a:extLst>
              <a:ext uri="{FF2B5EF4-FFF2-40B4-BE49-F238E27FC236}">
                <a16:creationId xmlns:a16="http://schemas.microsoft.com/office/drawing/2014/main" id="{3EEBED19-EBDD-4328-8FCC-C4525EC651E5}"/>
              </a:ext>
            </a:extLst>
          </p:cNvPr>
          <p:cNvSpPr>
            <a:spLocks noGrp="1"/>
          </p:cNvSpPr>
          <p:nvPr>
            <p:ph idx="1"/>
          </p:nvPr>
        </p:nvSpPr>
        <p:spPr/>
        <p:txBody>
          <a:bodyPr>
            <a:normAutofit fontScale="92500" lnSpcReduction="10000"/>
          </a:bodyPr>
          <a:lstStyle/>
          <a:p>
            <a:r>
              <a:rPr lang="en-US" dirty="0"/>
              <a:t>Jon Horton, CPA</a:t>
            </a:r>
          </a:p>
          <a:p>
            <a:pPr lvl="1"/>
            <a:r>
              <a:rPr lang="en-US" dirty="0"/>
              <a:t>Director</a:t>
            </a:r>
          </a:p>
          <a:p>
            <a:r>
              <a:rPr lang="en-US" dirty="0"/>
              <a:t>Debby Scott</a:t>
            </a:r>
          </a:p>
          <a:p>
            <a:pPr lvl="1"/>
            <a:r>
              <a:rPr lang="en-US" dirty="0"/>
              <a:t>Senior Accounting Associate</a:t>
            </a:r>
          </a:p>
          <a:p>
            <a:r>
              <a:rPr lang="en-US" dirty="0"/>
              <a:t>BRigete Davenport</a:t>
            </a:r>
          </a:p>
          <a:p>
            <a:pPr lvl="1"/>
            <a:r>
              <a:rPr lang="en-US" dirty="0"/>
              <a:t>Accounting Associate II</a:t>
            </a:r>
          </a:p>
          <a:p>
            <a:r>
              <a:rPr lang="en-US" dirty="0"/>
              <a:t>Felicia Diggs</a:t>
            </a:r>
          </a:p>
          <a:p>
            <a:pPr lvl="1"/>
            <a:r>
              <a:rPr lang="en-US" dirty="0"/>
              <a:t>Accounting Associate II</a:t>
            </a:r>
          </a:p>
          <a:p>
            <a:pPr lvl="1"/>
            <a:endParaRPr lang="en-US" dirty="0"/>
          </a:p>
          <a:p>
            <a:pPr lvl="1"/>
            <a:endParaRPr lang="en-US" dirty="0"/>
          </a:p>
          <a:p>
            <a:pPr marL="457200" lvl="1" indent="0">
              <a:buNone/>
            </a:pPr>
            <a:r>
              <a:rPr lang="en-US" dirty="0"/>
              <a:t>This team has been together since 11/13/2023</a:t>
            </a:r>
          </a:p>
        </p:txBody>
      </p:sp>
    </p:spTree>
    <p:extLst>
      <p:ext uri="{BB962C8B-B14F-4D97-AF65-F5344CB8AC3E}">
        <p14:creationId xmlns:p14="http://schemas.microsoft.com/office/powerpoint/2010/main" val="148742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7DDA7-F820-4535-A115-642C16B5BD3A}"/>
              </a:ext>
            </a:extLst>
          </p:cNvPr>
          <p:cNvSpPr>
            <a:spLocks noGrp="1"/>
          </p:cNvSpPr>
          <p:nvPr>
            <p:ph type="title"/>
          </p:nvPr>
        </p:nvSpPr>
        <p:spPr/>
        <p:txBody>
          <a:bodyPr/>
          <a:lstStyle/>
          <a:p>
            <a:r>
              <a:rPr lang="en-US" dirty="0"/>
              <a:t>Department of Finance </a:t>
            </a:r>
          </a:p>
        </p:txBody>
      </p:sp>
      <p:sp>
        <p:nvSpPr>
          <p:cNvPr id="3" name="Content Placeholder 2">
            <a:extLst>
              <a:ext uri="{FF2B5EF4-FFF2-40B4-BE49-F238E27FC236}">
                <a16:creationId xmlns:a16="http://schemas.microsoft.com/office/drawing/2014/main" id="{56080E20-1BA8-4B5C-9DD5-321210E73C70}"/>
              </a:ext>
            </a:extLst>
          </p:cNvPr>
          <p:cNvSpPr>
            <a:spLocks noGrp="1"/>
          </p:cNvSpPr>
          <p:nvPr>
            <p:ph idx="1"/>
          </p:nvPr>
        </p:nvSpPr>
        <p:spPr/>
        <p:txBody>
          <a:bodyPr>
            <a:normAutofit/>
          </a:bodyPr>
          <a:lstStyle/>
          <a:p>
            <a:pPr marL="0" indent="0">
              <a:buNone/>
            </a:pPr>
            <a:r>
              <a:rPr lang="en-US" sz="1900" dirty="0"/>
              <a:t>The City’s Finance Department has three main objectives: </a:t>
            </a:r>
          </a:p>
          <a:p>
            <a:r>
              <a:rPr lang="en-US" sz="1900" dirty="0"/>
              <a:t>Provide timely and materially correct financial reports </a:t>
            </a:r>
          </a:p>
          <a:p>
            <a:r>
              <a:rPr lang="en-US" sz="1900" dirty="0"/>
              <a:t>Safeguard the financial assets of the City</a:t>
            </a:r>
          </a:p>
          <a:p>
            <a:r>
              <a:rPr lang="en-US" sz="1900" dirty="0"/>
              <a:t>Ensure those who do business with the City are paid in a timely manner. </a:t>
            </a:r>
          </a:p>
          <a:p>
            <a:endParaRPr lang="en-US" dirty="0"/>
          </a:p>
        </p:txBody>
      </p:sp>
    </p:spTree>
    <p:extLst>
      <p:ext uri="{BB962C8B-B14F-4D97-AF65-F5344CB8AC3E}">
        <p14:creationId xmlns:p14="http://schemas.microsoft.com/office/powerpoint/2010/main" val="86626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C75A-B214-41C3-853E-3599F26C0662}"/>
              </a:ext>
            </a:extLst>
          </p:cNvPr>
          <p:cNvSpPr>
            <a:spLocks noGrp="1"/>
          </p:cNvSpPr>
          <p:nvPr>
            <p:ph type="title"/>
          </p:nvPr>
        </p:nvSpPr>
        <p:spPr/>
        <p:txBody>
          <a:bodyPr/>
          <a:lstStyle/>
          <a:p>
            <a:r>
              <a:rPr lang="en-US" dirty="0"/>
              <a:t>Major Projects in 2025</a:t>
            </a:r>
          </a:p>
        </p:txBody>
      </p:sp>
      <p:sp>
        <p:nvSpPr>
          <p:cNvPr id="3" name="Content Placeholder 2">
            <a:extLst>
              <a:ext uri="{FF2B5EF4-FFF2-40B4-BE49-F238E27FC236}">
                <a16:creationId xmlns:a16="http://schemas.microsoft.com/office/drawing/2014/main" id="{DF495D2B-31DB-4DB6-93E4-25827ACF6A1B}"/>
              </a:ext>
            </a:extLst>
          </p:cNvPr>
          <p:cNvSpPr>
            <a:spLocks noGrp="1"/>
          </p:cNvSpPr>
          <p:nvPr>
            <p:ph idx="1"/>
          </p:nvPr>
        </p:nvSpPr>
        <p:spPr>
          <a:xfrm>
            <a:off x="838200" y="1825624"/>
            <a:ext cx="10515600" cy="4575175"/>
          </a:xfrm>
        </p:spPr>
        <p:txBody>
          <a:bodyPr>
            <a:normAutofit/>
          </a:bodyPr>
          <a:lstStyle/>
          <a:p>
            <a:r>
              <a:rPr lang="en-US" dirty="0"/>
              <a:t>Fiscal year(FY) 24 Annual Comprehensive Financial Report</a:t>
            </a:r>
          </a:p>
          <a:p>
            <a:pPr lvl="1"/>
            <a:r>
              <a:rPr lang="en-US" dirty="0"/>
              <a:t>Unmodified Opinion issued by </a:t>
            </a:r>
            <a:r>
              <a:rPr lang="en-US" dirty="0" err="1"/>
              <a:t>Forvis</a:t>
            </a:r>
            <a:r>
              <a:rPr lang="en-US" dirty="0"/>
              <a:t> Mazars</a:t>
            </a:r>
          </a:p>
          <a:p>
            <a:r>
              <a:rPr lang="en-US" dirty="0"/>
              <a:t>FY26 Budget</a:t>
            </a:r>
          </a:p>
          <a:p>
            <a:pPr lvl="1"/>
            <a:r>
              <a:rPr lang="en-US" dirty="0"/>
              <a:t>Adopted in August 2025</a:t>
            </a:r>
          </a:p>
          <a:p>
            <a:r>
              <a:rPr lang="en-US" dirty="0"/>
              <a:t>External Storage Elimination</a:t>
            </a:r>
          </a:p>
          <a:p>
            <a:pPr lvl="1"/>
            <a:r>
              <a:rPr lang="en-US" dirty="0"/>
              <a:t>All eligible contents from offsite storage were destroyed. </a:t>
            </a:r>
          </a:p>
          <a:p>
            <a:r>
              <a:rPr lang="en-US" dirty="0"/>
              <a:t>Payroll Shift from ADP to Tyler </a:t>
            </a:r>
          </a:p>
          <a:p>
            <a:pPr lvl="1"/>
            <a:r>
              <a:rPr lang="en-US" dirty="0"/>
              <a:t>Move all outgoing payments onto a single platform</a:t>
            </a:r>
          </a:p>
          <a:p>
            <a:r>
              <a:rPr lang="en-US" dirty="0"/>
              <a:t>Policy Updates</a:t>
            </a:r>
          </a:p>
          <a:p>
            <a:pPr lvl="1"/>
            <a:r>
              <a:rPr lang="en-US" dirty="0"/>
              <a:t>The Investment Policy was reviewed per the PFIA</a:t>
            </a:r>
          </a:p>
          <a:p>
            <a:pPr lvl="1"/>
            <a:r>
              <a:rPr lang="en-US" dirty="0"/>
              <a:t>Purchasing Policy update to modify the City Manager’s spending authority </a:t>
            </a:r>
          </a:p>
          <a:p>
            <a:pPr marL="0" indent="0">
              <a:buNone/>
            </a:pPr>
            <a:endParaRPr lang="en-US" dirty="0"/>
          </a:p>
          <a:p>
            <a:pPr lvl="1"/>
            <a:endParaRPr lang="en-US" dirty="0"/>
          </a:p>
        </p:txBody>
      </p:sp>
    </p:spTree>
    <p:extLst>
      <p:ext uri="{BB962C8B-B14F-4D97-AF65-F5344CB8AC3E}">
        <p14:creationId xmlns:p14="http://schemas.microsoft.com/office/powerpoint/2010/main" val="3056390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41F-3AFF-413F-B1D2-619703869B73}"/>
              </a:ext>
            </a:extLst>
          </p:cNvPr>
          <p:cNvSpPr>
            <a:spLocks noGrp="1"/>
          </p:cNvSpPr>
          <p:nvPr>
            <p:ph type="title"/>
          </p:nvPr>
        </p:nvSpPr>
        <p:spPr/>
        <p:txBody>
          <a:bodyPr/>
          <a:lstStyle/>
          <a:p>
            <a:r>
              <a:rPr lang="en-US" dirty="0"/>
              <a:t>Goals Check-In</a:t>
            </a:r>
          </a:p>
        </p:txBody>
      </p:sp>
      <p:sp>
        <p:nvSpPr>
          <p:cNvPr id="3" name="Content Placeholder 2">
            <a:extLst>
              <a:ext uri="{FF2B5EF4-FFF2-40B4-BE49-F238E27FC236}">
                <a16:creationId xmlns:a16="http://schemas.microsoft.com/office/drawing/2014/main" id="{7F780E16-BFB1-4ED0-A282-0EA9B277EEB2}"/>
              </a:ext>
            </a:extLst>
          </p:cNvPr>
          <p:cNvSpPr>
            <a:spLocks noGrp="1"/>
          </p:cNvSpPr>
          <p:nvPr>
            <p:ph idx="1"/>
          </p:nvPr>
        </p:nvSpPr>
        <p:spPr/>
        <p:txBody>
          <a:bodyPr/>
          <a:lstStyle/>
          <a:p>
            <a:r>
              <a:rPr lang="en-US" dirty="0"/>
              <a:t>As presented in the FY25 Budget:</a:t>
            </a:r>
          </a:p>
          <a:p>
            <a:endParaRPr lang="en-US" dirty="0"/>
          </a:p>
          <a:p>
            <a:pPr marL="0" indent="0">
              <a:buNone/>
            </a:pPr>
            <a:endParaRPr lang="en-US" dirty="0"/>
          </a:p>
        </p:txBody>
      </p:sp>
      <p:pic>
        <p:nvPicPr>
          <p:cNvPr id="4" name="Picture 3">
            <a:extLst>
              <a:ext uri="{FF2B5EF4-FFF2-40B4-BE49-F238E27FC236}">
                <a16:creationId xmlns:a16="http://schemas.microsoft.com/office/drawing/2014/main" id="{603A8171-0AB7-4BB8-A1B1-FFEF68D570B1}"/>
              </a:ext>
            </a:extLst>
          </p:cNvPr>
          <p:cNvPicPr>
            <a:picLocks noChangeAspect="1"/>
          </p:cNvPicPr>
          <p:nvPr/>
        </p:nvPicPr>
        <p:blipFill>
          <a:blip r:embed="rId2"/>
          <a:stretch>
            <a:fillRect/>
          </a:stretch>
        </p:blipFill>
        <p:spPr>
          <a:xfrm>
            <a:off x="1460452" y="2793624"/>
            <a:ext cx="7030431" cy="1886213"/>
          </a:xfrm>
          <a:prstGeom prst="rect">
            <a:avLst/>
          </a:prstGeom>
        </p:spPr>
      </p:pic>
    </p:spTree>
    <p:extLst>
      <p:ext uri="{BB962C8B-B14F-4D97-AF65-F5344CB8AC3E}">
        <p14:creationId xmlns:p14="http://schemas.microsoft.com/office/powerpoint/2010/main" val="131020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C41F-3AFF-413F-B1D2-619703869B73}"/>
              </a:ext>
            </a:extLst>
          </p:cNvPr>
          <p:cNvSpPr>
            <a:spLocks noGrp="1"/>
          </p:cNvSpPr>
          <p:nvPr>
            <p:ph type="title"/>
          </p:nvPr>
        </p:nvSpPr>
        <p:spPr/>
        <p:txBody>
          <a:bodyPr/>
          <a:lstStyle/>
          <a:p>
            <a:r>
              <a:rPr lang="en-US" dirty="0"/>
              <a:t>Goals Check-In</a:t>
            </a:r>
          </a:p>
        </p:txBody>
      </p:sp>
      <p:sp>
        <p:nvSpPr>
          <p:cNvPr id="3" name="Content Placeholder 2">
            <a:extLst>
              <a:ext uri="{FF2B5EF4-FFF2-40B4-BE49-F238E27FC236}">
                <a16:creationId xmlns:a16="http://schemas.microsoft.com/office/drawing/2014/main" id="{7F780E16-BFB1-4ED0-A282-0EA9B277EEB2}"/>
              </a:ext>
            </a:extLst>
          </p:cNvPr>
          <p:cNvSpPr>
            <a:spLocks noGrp="1"/>
          </p:cNvSpPr>
          <p:nvPr>
            <p:ph idx="1"/>
          </p:nvPr>
        </p:nvSpPr>
        <p:spPr/>
        <p:txBody>
          <a:bodyPr/>
          <a:lstStyle/>
          <a:p>
            <a:r>
              <a:rPr lang="en-US" dirty="0"/>
              <a:t>As presented in the FY25 Budget:</a:t>
            </a:r>
          </a:p>
          <a:p>
            <a:pPr marL="0" indent="0">
              <a:buNone/>
            </a:pPr>
            <a:endParaRPr lang="en-US" dirty="0"/>
          </a:p>
        </p:txBody>
      </p:sp>
      <p:pic>
        <p:nvPicPr>
          <p:cNvPr id="5" name="Picture 4">
            <a:extLst>
              <a:ext uri="{FF2B5EF4-FFF2-40B4-BE49-F238E27FC236}">
                <a16:creationId xmlns:a16="http://schemas.microsoft.com/office/drawing/2014/main" id="{1A9520F2-6F4F-4298-A021-6B4F817D2E76}"/>
              </a:ext>
            </a:extLst>
          </p:cNvPr>
          <p:cNvPicPr>
            <a:picLocks noChangeAspect="1"/>
          </p:cNvPicPr>
          <p:nvPr/>
        </p:nvPicPr>
        <p:blipFill>
          <a:blip r:embed="rId2"/>
          <a:srcRect/>
          <a:stretch/>
        </p:blipFill>
        <p:spPr>
          <a:xfrm>
            <a:off x="677333" y="2773342"/>
            <a:ext cx="9334061" cy="2468614"/>
          </a:xfrm>
          <a:prstGeom prst="rect">
            <a:avLst/>
          </a:prstGeom>
        </p:spPr>
      </p:pic>
    </p:spTree>
    <p:extLst>
      <p:ext uri="{BB962C8B-B14F-4D97-AF65-F5344CB8AC3E}">
        <p14:creationId xmlns:p14="http://schemas.microsoft.com/office/powerpoint/2010/main" val="247427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D6A9-BCC4-41B4-960F-32757231507A}"/>
              </a:ext>
            </a:extLst>
          </p:cNvPr>
          <p:cNvSpPr>
            <a:spLocks noGrp="1"/>
          </p:cNvSpPr>
          <p:nvPr>
            <p:ph type="title"/>
          </p:nvPr>
        </p:nvSpPr>
        <p:spPr/>
        <p:txBody>
          <a:bodyPr/>
          <a:lstStyle/>
          <a:p>
            <a:r>
              <a:rPr lang="en-US" dirty="0"/>
              <a:t>Recognized Efforts</a:t>
            </a:r>
          </a:p>
        </p:txBody>
      </p:sp>
      <p:sp>
        <p:nvSpPr>
          <p:cNvPr id="3" name="Content Placeholder 2">
            <a:extLst>
              <a:ext uri="{FF2B5EF4-FFF2-40B4-BE49-F238E27FC236}">
                <a16:creationId xmlns:a16="http://schemas.microsoft.com/office/drawing/2014/main" id="{68887356-715D-432B-A400-E4A22738B4DC}"/>
              </a:ext>
            </a:extLst>
          </p:cNvPr>
          <p:cNvSpPr>
            <a:spLocks noGrp="1"/>
          </p:cNvSpPr>
          <p:nvPr>
            <p:ph idx="1"/>
          </p:nvPr>
        </p:nvSpPr>
        <p:spPr>
          <a:xfrm>
            <a:off x="677334" y="1622960"/>
            <a:ext cx="8596668" cy="3880773"/>
          </a:xfrm>
        </p:spPr>
        <p:txBody>
          <a:bodyPr/>
          <a:lstStyle/>
          <a:p>
            <a:r>
              <a:rPr lang="en-US" dirty="0"/>
              <a:t>Certificate of Achievement for Excellence in Financial Reporting from the Government Financial Officers Association (second year in a row)</a:t>
            </a:r>
          </a:p>
          <a:p>
            <a:endParaRPr lang="en-US" dirty="0"/>
          </a:p>
          <a:p>
            <a:endParaRPr lang="en-US" dirty="0"/>
          </a:p>
          <a:p>
            <a:endParaRPr lang="en-US" dirty="0"/>
          </a:p>
          <a:p>
            <a:endParaRPr lang="en-US" dirty="0"/>
          </a:p>
          <a:p>
            <a:r>
              <a:rPr lang="en-US" dirty="0"/>
              <a:t>Distinguished Budget Presentation Award from the Government Financial Officers Association </a:t>
            </a:r>
          </a:p>
        </p:txBody>
      </p:sp>
      <p:pic>
        <p:nvPicPr>
          <p:cNvPr id="7" name="Picture 6">
            <a:extLst>
              <a:ext uri="{FF2B5EF4-FFF2-40B4-BE49-F238E27FC236}">
                <a16:creationId xmlns:a16="http://schemas.microsoft.com/office/drawing/2014/main" id="{84F9F2C8-D257-3D68-E5EC-8D64B05B3187}"/>
              </a:ext>
            </a:extLst>
          </p:cNvPr>
          <p:cNvPicPr>
            <a:picLocks noChangeAspect="1"/>
          </p:cNvPicPr>
          <p:nvPr/>
        </p:nvPicPr>
        <p:blipFill>
          <a:blip r:embed="rId2"/>
          <a:stretch>
            <a:fillRect/>
          </a:stretch>
        </p:blipFill>
        <p:spPr>
          <a:xfrm>
            <a:off x="3825705" y="4533399"/>
            <a:ext cx="2454679" cy="1457826"/>
          </a:xfrm>
          <a:prstGeom prst="rect">
            <a:avLst/>
          </a:prstGeom>
        </p:spPr>
      </p:pic>
      <p:pic>
        <p:nvPicPr>
          <p:cNvPr id="9" name="Picture 8">
            <a:extLst>
              <a:ext uri="{FF2B5EF4-FFF2-40B4-BE49-F238E27FC236}">
                <a16:creationId xmlns:a16="http://schemas.microsoft.com/office/drawing/2014/main" id="{B9006C9B-3E7B-040C-0EA9-E57252BD833F}"/>
              </a:ext>
            </a:extLst>
          </p:cNvPr>
          <p:cNvPicPr>
            <a:picLocks noChangeAspect="1"/>
          </p:cNvPicPr>
          <p:nvPr/>
        </p:nvPicPr>
        <p:blipFill>
          <a:blip r:embed="rId3"/>
          <a:stretch>
            <a:fillRect/>
          </a:stretch>
        </p:blipFill>
        <p:spPr>
          <a:xfrm>
            <a:off x="3825705" y="2187575"/>
            <a:ext cx="2270295" cy="1582077"/>
          </a:xfrm>
          <a:prstGeom prst="rect">
            <a:avLst/>
          </a:prstGeom>
        </p:spPr>
      </p:pic>
    </p:spTree>
    <p:extLst>
      <p:ext uri="{BB962C8B-B14F-4D97-AF65-F5344CB8AC3E}">
        <p14:creationId xmlns:p14="http://schemas.microsoft.com/office/powerpoint/2010/main" val="219949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44824-233A-4193-B11E-78D80E92CECB}"/>
              </a:ext>
            </a:extLst>
          </p:cNvPr>
          <p:cNvSpPr>
            <a:spLocks noGrp="1"/>
          </p:cNvSpPr>
          <p:nvPr>
            <p:ph type="title"/>
          </p:nvPr>
        </p:nvSpPr>
        <p:spPr/>
        <p:txBody>
          <a:bodyPr/>
          <a:lstStyle/>
          <a:p>
            <a:r>
              <a:rPr lang="en-US" dirty="0"/>
              <a:t>General Fund Revenue Analysis</a:t>
            </a:r>
          </a:p>
        </p:txBody>
      </p:sp>
      <p:sp>
        <p:nvSpPr>
          <p:cNvPr id="7" name="TextBox 6">
            <a:extLst>
              <a:ext uri="{FF2B5EF4-FFF2-40B4-BE49-F238E27FC236}">
                <a16:creationId xmlns:a16="http://schemas.microsoft.com/office/drawing/2014/main" id="{CBC4785E-A295-4DA4-81A9-D75F7DB258C6}"/>
              </a:ext>
            </a:extLst>
          </p:cNvPr>
          <p:cNvSpPr txBox="1"/>
          <p:nvPr/>
        </p:nvSpPr>
        <p:spPr>
          <a:xfrm>
            <a:off x="1283677" y="5806559"/>
            <a:ext cx="7192108" cy="369332"/>
          </a:xfrm>
          <a:prstGeom prst="rect">
            <a:avLst/>
          </a:prstGeom>
          <a:noFill/>
        </p:spPr>
        <p:txBody>
          <a:bodyPr wrap="square" rtlCol="0">
            <a:spAutoFit/>
          </a:bodyPr>
          <a:lstStyle/>
          <a:p>
            <a:r>
              <a:rPr lang="en-US" dirty="0"/>
              <a:t>FY25 Figures are unaudited</a:t>
            </a:r>
          </a:p>
        </p:txBody>
      </p:sp>
      <p:pic>
        <p:nvPicPr>
          <p:cNvPr id="3" name="Picture 2">
            <a:extLst>
              <a:ext uri="{FF2B5EF4-FFF2-40B4-BE49-F238E27FC236}">
                <a16:creationId xmlns:a16="http://schemas.microsoft.com/office/drawing/2014/main" id="{AFCA9842-7153-F21D-94D4-D072CAB9C102}"/>
              </a:ext>
            </a:extLst>
          </p:cNvPr>
          <p:cNvPicPr>
            <a:picLocks noChangeAspect="1"/>
          </p:cNvPicPr>
          <p:nvPr/>
        </p:nvPicPr>
        <p:blipFill>
          <a:blip r:embed="rId3"/>
          <a:stretch>
            <a:fillRect/>
          </a:stretch>
        </p:blipFill>
        <p:spPr>
          <a:xfrm>
            <a:off x="486391" y="2657227"/>
            <a:ext cx="3231160" cy="2755631"/>
          </a:xfrm>
          <a:prstGeom prst="rect">
            <a:avLst/>
          </a:prstGeom>
        </p:spPr>
      </p:pic>
      <p:pic>
        <p:nvPicPr>
          <p:cNvPr id="8" name="Picture 7">
            <a:extLst>
              <a:ext uri="{FF2B5EF4-FFF2-40B4-BE49-F238E27FC236}">
                <a16:creationId xmlns:a16="http://schemas.microsoft.com/office/drawing/2014/main" id="{5C588918-850F-9B0F-7A94-0B6EE54027F6}"/>
              </a:ext>
            </a:extLst>
          </p:cNvPr>
          <p:cNvPicPr>
            <a:picLocks noChangeAspect="1"/>
          </p:cNvPicPr>
          <p:nvPr/>
        </p:nvPicPr>
        <p:blipFill>
          <a:blip r:embed="rId4"/>
          <a:stretch>
            <a:fillRect/>
          </a:stretch>
        </p:blipFill>
        <p:spPr>
          <a:xfrm>
            <a:off x="3803226" y="2657227"/>
            <a:ext cx="3231160" cy="2755631"/>
          </a:xfrm>
          <a:prstGeom prst="rect">
            <a:avLst/>
          </a:prstGeom>
        </p:spPr>
      </p:pic>
      <p:pic>
        <p:nvPicPr>
          <p:cNvPr id="9" name="Picture 8">
            <a:extLst>
              <a:ext uri="{FF2B5EF4-FFF2-40B4-BE49-F238E27FC236}">
                <a16:creationId xmlns:a16="http://schemas.microsoft.com/office/drawing/2014/main" id="{BA966F12-D4DA-4573-986F-97B2C426B8B2}"/>
              </a:ext>
            </a:extLst>
          </p:cNvPr>
          <p:cNvPicPr>
            <a:picLocks noChangeAspect="1"/>
          </p:cNvPicPr>
          <p:nvPr/>
        </p:nvPicPr>
        <p:blipFill>
          <a:blip r:embed="rId5"/>
          <a:stretch>
            <a:fillRect/>
          </a:stretch>
        </p:blipFill>
        <p:spPr>
          <a:xfrm>
            <a:off x="7120061" y="2657227"/>
            <a:ext cx="3225064" cy="2755631"/>
          </a:xfrm>
          <a:prstGeom prst="rect">
            <a:avLst/>
          </a:prstGeom>
        </p:spPr>
      </p:pic>
    </p:spTree>
    <p:extLst>
      <p:ext uri="{BB962C8B-B14F-4D97-AF65-F5344CB8AC3E}">
        <p14:creationId xmlns:p14="http://schemas.microsoft.com/office/powerpoint/2010/main" val="130213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15307-3B2E-473B-9F21-BB82860075AE}"/>
              </a:ext>
            </a:extLst>
          </p:cNvPr>
          <p:cNvSpPr>
            <a:spLocks noGrp="1"/>
          </p:cNvSpPr>
          <p:nvPr>
            <p:ph type="title"/>
          </p:nvPr>
        </p:nvSpPr>
        <p:spPr/>
        <p:txBody>
          <a:bodyPr/>
          <a:lstStyle/>
          <a:p>
            <a:r>
              <a:rPr lang="en-US" dirty="0"/>
              <a:t>General Fund Revenue Analysis</a:t>
            </a:r>
          </a:p>
        </p:txBody>
      </p:sp>
      <p:sp>
        <p:nvSpPr>
          <p:cNvPr id="3" name="TextBox 2">
            <a:extLst>
              <a:ext uri="{FF2B5EF4-FFF2-40B4-BE49-F238E27FC236}">
                <a16:creationId xmlns:a16="http://schemas.microsoft.com/office/drawing/2014/main" id="{C2B63337-13AD-4ADD-82B9-20F3111F0CF6}"/>
              </a:ext>
            </a:extLst>
          </p:cNvPr>
          <p:cNvSpPr txBox="1"/>
          <p:nvPr/>
        </p:nvSpPr>
        <p:spPr>
          <a:xfrm>
            <a:off x="1145934" y="5517388"/>
            <a:ext cx="6380281" cy="830997"/>
          </a:xfrm>
          <a:prstGeom prst="rect">
            <a:avLst/>
          </a:prstGeom>
          <a:noFill/>
        </p:spPr>
        <p:txBody>
          <a:bodyPr wrap="square" rtlCol="0">
            <a:spAutoFit/>
          </a:bodyPr>
          <a:lstStyle/>
          <a:p>
            <a:r>
              <a:rPr lang="en-US" sz="1600" dirty="0"/>
              <a:t>Other includes Licenses and Permits, Fines and Fees, Chargers for Services, Intergovernmental, Transfers, Investment Income, and Miscellaneous Revenue Sources</a:t>
            </a:r>
          </a:p>
        </p:txBody>
      </p:sp>
      <p:pic>
        <p:nvPicPr>
          <p:cNvPr id="7" name="Content Placeholder 6">
            <a:extLst>
              <a:ext uri="{FF2B5EF4-FFF2-40B4-BE49-F238E27FC236}">
                <a16:creationId xmlns:a16="http://schemas.microsoft.com/office/drawing/2014/main" id="{CA9F170C-F385-8CB1-CA41-5867C1C85229}"/>
              </a:ext>
            </a:extLst>
          </p:cNvPr>
          <p:cNvPicPr>
            <a:picLocks noGrp="1" noChangeAspect="1"/>
          </p:cNvPicPr>
          <p:nvPr>
            <p:ph idx="1"/>
          </p:nvPr>
        </p:nvPicPr>
        <p:blipFill>
          <a:blip r:embed="rId2"/>
          <a:srcRect/>
          <a:stretch/>
        </p:blipFill>
        <p:spPr>
          <a:xfrm>
            <a:off x="1145934" y="2055320"/>
            <a:ext cx="7336884" cy="3474610"/>
          </a:xfrm>
          <a:prstGeom prst="rect">
            <a:avLst/>
          </a:prstGeom>
        </p:spPr>
      </p:pic>
    </p:spTree>
    <p:extLst>
      <p:ext uri="{BB962C8B-B14F-4D97-AF65-F5344CB8AC3E}">
        <p14:creationId xmlns:p14="http://schemas.microsoft.com/office/powerpoint/2010/main" val="416247792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ity of Kennedale pres Green and blue" id="{BDBB4439-4B60-4A5A-A9C2-3D1A0B550735}" vid="{9CC36581-15AC-46A8-949E-FB107905E9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 of Kennedale pres Green and blue</Template>
  <TotalTime>774</TotalTime>
  <Words>513</Words>
  <Application>Microsoft Office PowerPoint</Application>
  <PresentationFormat>Widescreen</PresentationFormat>
  <Paragraphs>79</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Department of Finance 2025 Year In Review</vt:lpstr>
      <vt:lpstr>Department of Finance </vt:lpstr>
      <vt:lpstr>Department of Finance </vt:lpstr>
      <vt:lpstr>Major Projects in 2025</vt:lpstr>
      <vt:lpstr>Goals Check-In</vt:lpstr>
      <vt:lpstr>Goals Check-In</vt:lpstr>
      <vt:lpstr>Recognized Efforts</vt:lpstr>
      <vt:lpstr>General Fund Revenue Analysis</vt:lpstr>
      <vt:lpstr>General Fund Revenue Analysis</vt:lpstr>
      <vt:lpstr>General Fund Revenue Analysis </vt:lpstr>
      <vt:lpstr>Information Technology 2025 Year In Review</vt:lpstr>
      <vt:lpstr>In partnership with NetGenius </vt:lpstr>
      <vt:lpstr>Major Projects in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Horton</dc:creator>
  <cp:lastModifiedBy>Jonathan Horton</cp:lastModifiedBy>
  <cp:revision>39</cp:revision>
  <dcterms:created xsi:type="dcterms:W3CDTF">2024-01-29T19:25:07Z</dcterms:created>
  <dcterms:modified xsi:type="dcterms:W3CDTF">2026-03-09T15:30:39Z</dcterms:modified>
</cp:coreProperties>
</file>